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0" r:id="rId3"/>
    <p:sldId id="280" r:id="rId4"/>
    <p:sldId id="288" r:id="rId5"/>
    <p:sldId id="287" r:id="rId6"/>
    <p:sldId id="264" r:id="rId7"/>
    <p:sldId id="282" r:id="rId8"/>
    <p:sldId id="283" r:id="rId9"/>
    <p:sldId id="285" r:id="rId10"/>
    <p:sldId id="275" r:id="rId11"/>
    <p:sldId id="276" r:id="rId12"/>
    <p:sldId id="277" r:id="rId13"/>
    <p:sldId id="278" r:id="rId14"/>
    <p:sldId id="279" r:id="rId15"/>
    <p:sldId id="281" r:id="rId16"/>
    <p:sldId id="265" r:id="rId17"/>
    <p:sldId id="268" r:id="rId18"/>
    <p:sldId id="262" r:id="rId19"/>
    <p:sldId id="271" r:id="rId20"/>
    <p:sldId id="28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A72"/>
    <a:srgbClr val="91D4D4"/>
    <a:srgbClr val="638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3" autoAdjust="0"/>
    <p:restoredTop sz="83504" autoAdjust="0"/>
  </p:normalViewPr>
  <p:slideViewPr>
    <p:cSldViewPr>
      <p:cViewPr varScale="1">
        <p:scale>
          <a:sx n="98" d="100"/>
          <a:sy n="98" d="100"/>
        </p:scale>
        <p:origin x="1644" y="90"/>
      </p:cViewPr>
      <p:guideLst>
        <p:guide orient="horz" pos="2160"/>
        <p:guide pos="2880"/>
      </p:guideLst>
    </p:cSldViewPr>
  </p:slideViewPr>
  <p:outlineViewPr>
    <p:cViewPr>
      <p:scale>
        <a:sx n="33" d="100"/>
        <a:sy n="33" d="100"/>
      </p:scale>
      <p:origin x="0" y="-112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0458F5-641C-4CB0-AF25-1025E38B70AE}" type="datetimeFigureOut">
              <a:rPr lang="en-US" smtClean="0"/>
              <a:t>2/24/2020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AC203-1151-4CAA-B339-8B3B682046B4}" type="slidenum">
              <a:rPr lang="en-US" smtClean="0"/>
              <a:t>‹#›</a:t>
            </a:fld>
            <a:endParaRPr lang="en-US" dirty="0"/>
          </a:p>
        </p:txBody>
      </p:sp>
    </p:spTree>
    <p:extLst>
      <p:ext uri="{BB962C8B-B14F-4D97-AF65-F5344CB8AC3E}">
        <p14:creationId xmlns:p14="http://schemas.microsoft.com/office/powerpoint/2010/main" val="350824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AC203-1151-4CAA-B339-8B3B682046B4}" type="slidenum">
              <a:rPr lang="en-US" smtClean="0"/>
              <a:t>1</a:t>
            </a:fld>
            <a:endParaRPr lang="en-US" dirty="0"/>
          </a:p>
        </p:txBody>
      </p:sp>
    </p:spTree>
    <p:extLst>
      <p:ext uri="{BB962C8B-B14F-4D97-AF65-F5344CB8AC3E}">
        <p14:creationId xmlns:p14="http://schemas.microsoft.com/office/powerpoint/2010/main" val="215860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endParaRPr lang="en-US" dirty="0" smtClean="0"/>
          </a:p>
        </p:txBody>
      </p:sp>
      <p:sp>
        <p:nvSpPr>
          <p:cNvPr id="4" name="Slide Number Placeholder 3"/>
          <p:cNvSpPr>
            <a:spLocks noGrp="1"/>
          </p:cNvSpPr>
          <p:nvPr>
            <p:ph type="sldNum" sz="quarter" idx="10"/>
          </p:nvPr>
        </p:nvSpPr>
        <p:spPr/>
        <p:txBody>
          <a:bodyPr/>
          <a:lstStyle/>
          <a:p>
            <a:fld id="{50BAC203-1151-4CAA-B339-8B3B682046B4}" type="slidenum">
              <a:rPr lang="en-US" smtClean="0"/>
              <a:t>6</a:t>
            </a:fld>
            <a:endParaRPr lang="en-US" dirty="0"/>
          </a:p>
        </p:txBody>
      </p:sp>
    </p:spTree>
    <p:extLst>
      <p:ext uri="{BB962C8B-B14F-4D97-AF65-F5344CB8AC3E}">
        <p14:creationId xmlns:p14="http://schemas.microsoft.com/office/powerpoint/2010/main" val="287595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endParaRPr lang="en-US" dirty="0" smtClean="0"/>
          </a:p>
        </p:txBody>
      </p:sp>
      <p:sp>
        <p:nvSpPr>
          <p:cNvPr id="4" name="Slide Number Placeholder 3"/>
          <p:cNvSpPr>
            <a:spLocks noGrp="1"/>
          </p:cNvSpPr>
          <p:nvPr>
            <p:ph type="sldNum" sz="quarter" idx="10"/>
          </p:nvPr>
        </p:nvSpPr>
        <p:spPr/>
        <p:txBody>
          <a:bodyPr/>
          <a:lstStyle/>
          <a:p>
            <a:fld id="{50BAC203-1151-4CAA-B339-8B3B682046B4}" type="slidenum">
              <a:rPr lang="en-US" smtClean="0"/>
              <a:t>7</a:t>
            </a:fld>
            <a:endParaRPr lang="en-US" dirty="0"/>
          </a:p>
        </p:txBody>
      </p:sp>
    </p:spTree>
    <p:extLst>
      <p:ext uri="{BB962C8B-B14F-4D97-AF65-F5344CB8AC3E}">
        <p14:creationId xmlns:p14="http://schemas.microsoft.com/office/powerpoint/2010/main" val="408754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endParaRPr lang="en-US" dirty="0" smtClean="0"/>
          </a:p>
        </p:txBody>
      </p:sp>
      <p:sp>
        <p:nvSpPr>
          <p:cNvPr id="4" name="Slide Number Placeholder 3"/>
          <p:cNvSpPr>
            <a:spLocks noGrp="1"/>
          </p:cNvSpPr>
          <p:nvPr>
            <p:ph type="sldNum" sz="quarter" idx="10"/>
          </p:nvPr>
        </p:nvSpPr>
        <p:spPr/>
        <p:txBody>
          <a:bodyPr/>
          <a:lstStyle/>
          <a:p>
            <a:fld id="{50BAC203-1151-4CAA-B339-8B3B682046B4}" type="slidenum">
              <a:rPr lang="en-US" smtClean="0"/>
              <a:t>8</a:t>
            </a:fld>
            <a:endParaRPr lang="en-US" dirty="0"/>
          </a:p>
        </p:txBody>
      </p:sp>
    </p:spTree>
    <p:extLst>
      <p:ext uri="{BB962C8B-B14F-4D97-AF65-F5344CB8AC3E}">
        <p14:creationId xmlns:p14="http://schemas.microsoft.com/office/powerpoint/2010/main" val="248675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endParaRPr lang="en-US" dirty="0" smtClean="0"/>
          </a:p>
        </p:txBody>
      </p:sp>
      <p:sp>
        <p:nvSpPr>
          <p:cNvPr id="4" name="Slide Number Placeholder 3"/>
          <p:cNvSpPr>
            <a:spLocks noGrp="1"/>
          </p:cNvSpPr>
          <p:nvPr>
            <p:ph type="sldNum" sz="quarter" idx="10"/>
          </p:nvPr>
        </p:nvSpPr>
        <p:spPr/>
        <p:txBody>
          <a:bodyPr/>
          <a:lstStyle/>
          <a:p>
            <a:fld id="{50BAC203-1151-4CAA-B339-8B3B682046B4}" type="slidenum">
              <a:rPr lang="en-US" smtClean="0"/>
              <a:t>9</a:t>
            </a:fld>
            <a:endParaRPr lang="en-US" dirty="0"/>
          </a:p>
        </p:txBody>
      </p:sp>
    </p:spTree>
    <p:extLst>
      <p:ext uri="{BB962C8B-B14F-4D97-AF65-F5344CB8AC3E}">
        <p14:creationId xmlns:p14="http://schemas.microsoft.com/office/powerpoint/2010/main" val="149786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CDF4DB3-44CA-41E5-A8B5-5B08A6B547E4}" type="datetimeFigureOut">
              <a:rPr lang="en-US" smtClean="0"/>
              <a:t>2/24/2020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137CAB7-6D62-420A-98D3-E54AB06EF43C}"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DF4DB3-44CA-41E5-A8B5-5B08A6B547E4}"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7CAB7-6D62-420A-98D3-E54AB06EF4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DF4DB3-44CA-41E5-A8B5-5B08A6B547E4}"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7CAB7-6D62-420A-98D3-E54AB06EF4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DF4DB3-44CA-41E5-A8B5-5B08A6B547E4}"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7CAB7-6D62-420A-98D3-E54AB06EF43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DF4DB3-44CA-41E5-A8B5-5B08A6B547E4}"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7CAB7-6D62-420A-98D3-E54AB06EF43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CDF4DB3-44CA-41E5-A8B5-5B08A6B547E4}"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37CAB7-6D62-420A-98D3-E54AB06EF43C}"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DF4DB3-44CA-41E5-A8B5-5B08A6B547E4}" type="datetimeFigureOut">
              <a:rPr lang="en-US" smtClean="0"/>
              <a:t>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37CAB7-6D62-420A-98D3-E54AB06EF43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DF4DB3-44CA-41E5-A8B5-5B08A6B547E4}" type="datetimeFigureOut">
              <a:rPr lang="en-US" smtClean="0"/>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37CAB7-6D62-420A-98D3-E54AB06EF43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F4DB3-44CA-41E5-A8B5-5B08A6B547E4}" type="datetimeFigureOut">
              <a:rPr lang="en-US" smtClean="0"/>
              <a:t>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37CAB7-6D62-420A-98D3-E54AB06EF4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CDF4DB3-44CA-41E5-A8B5-5B08A6B547E4}" type="datetimeFigureOut">
              <a:rPr lang="en-US" smtClean="0"/>
              <a:t>2/24/2020</a:t>
            </a:fld>
            <a:endParaRPr lang="en-US" dirty="0"/>
          </a:p>
        </p:txBody>
      </p:sp>
      <p:sp>
        <p:nvSpPr>
          <p:cNvPr id="7" name="Slide Number Placeholder 6"/>
          <p:cNvSpPr>
            <a:spLocks noGrp="1"/>
          </p:cNvSpPr>
          <p:nvPr>
            <p:ph type="sldNum" sz="quarter" idx="12"/>
          </p:nvPr>
        </p:nvSpPr>
        <p:spPr/>
        <p:txBody>
          <a:bodyPr/>
          <a:lstStyle/>
          <a:p>
            <a:fld id="{4137CAB7-6D62-420A-98D3-E54AB06EF43C}"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F4DB3-44CA-41E5-A8B5-5B08A6B547E4}" type="datetimeFigureOut">
              <a:rPr lang="en-US" smtClean="0"/>
              <a:t>2/24/2020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4137CAB7-6D62-420A-98D3-E54AB06EF43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CDF4DB3-44CA-41E5-A8B5-5B08A6B547E4}" type="datetimeFigureOut">
              <a:rPr lang="en-US" smtClean="0"/>
              <a:t>2/24/2020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137CAB7-6D62-420A-98D3-E54AB06EF43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4421080"/>
            <a:ext cx="3309803" cy="1260629"/>
          </a:xfrm>
        </p:spPr>
        <p:txBody>
          <a:bodyPr/>
          <a:lstStyle/>
          <a:p>
            <a:r>
              <a:rPr lang="en-US" dirty="0" smtClean="0"/>
              <a:t>Empowering Vulnerable Populations Through</a:t>
            </a:r>
            <a:br>
              <a:rPr lang="en-US" dirty="0" smtClean="0"/>
            </a:br>
            <a:r>
              <a:rPr lang="en-US" dirty="0" smtClean="0"/>
              <a:t>Self-Sufficiency</a:t>
            </a:r>
            <a:endParaRPr lang="en-US" dirty="0"/>
          </a:p>
        </p:txBody>
      </p:sp>
      <p:sp>
        <p:nvSpPr>
          <p:cNvPr id="2" name="Title 1"/>
          <p:cNvSpPr>
            <a:spLocks noGrp="1"/>
          </p:cNvSpPr>
          <p:nvPr>
            <p:ph type="ctrTitle"/>
          </p:nvPr>
        </p:nvSpPr>
        <p:spPr/>
        <p:txBody>
          <a:bodyPr/>
          <a:lstStyle/>
          <a:p>
            <a:r>
              <a:rPr lang="en-US" dirty="0" smtClean="0"/>
              <a:t>WINSS</a:t>
            </a:r>
            <a:endParaRPr lang="en-US" dirty="0"/>
          </a:p>
        </p:txBody>
      </p:sp>
    </p:spTree>
    <p:extLst>
      <p:ext uri="{BB962C8B-B14F-4D97-AF65-F5344CB8AC3E}">
        <p14:creationId xmlns:p14="http://schemas.microsoft.com/office/powerpoint/2010/main" val="39370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US" dirty="0"/>
              <a:t>PHASE 1 – By December 31, 2019, WINSS will have established a 6-month pilot program for one community in each self-sufficiency area.</a:t>
            </a:r>
          </a:p>
          <a:p>
            <a:r>
              <a:rPr lang="en-US" dirty="0"/>
              <a:t>Phase 2 – By December 31, 2020, WINSS will have established a sustainable program in one community in each self-sufficiency area; a second set of pilot programs.</a:t>
            </a:r>
          </a:p>
        </p:txBody>
      </p:sp>
      <p:sp>
        <p:nvSpPr>
          <p:cNvPr id="4" name="Title 3"/>
          <p:cNvSpPr>
            <a:spLocks noGrp="1"/>
          </p:cNvSpPr>
          <p:nvPr>
            <p:ph type="title"/>
          </p:nvPr>
        </p:nvSpPr>
        <p:spPr/>
        <p:txBody>
          <a:bodyPr/>
          <a:lstStyle/>
          <a:p>
            <a:r>
              <a:rPr lang="en-US" dirty="0" smtClean="0"/>
              <a:t>HOW WILL WINSS DO IT?</a:t>
            </a:r>
            <a:endParaRPr lang="en-US" dirty="0"/>
          </a:p>
        </p:txBody>
      </p:sp>
      <p:sp>
        <p:nvSpPr>
          <p:cNvPr id="8" name="Text Placeholder 7"/>
          <p:cNvSpPr>
            <a:spLocks noGrp="1"/>
          </p:cNvSpPr>
          <p:nvPr>
            <p:ph type="body" sz="half" idx="2"/>
          </p:nvPr>
        </p:nvSpPr>
        <p:spPr/>
        <p:txBody>
          <a:bodyPr/>
          <a:lstStyle/>
          <a:p>
            <a:r>
              <a:rPr lang="en-US" dirty="0"/>
              <a:t>The purpose is the same as the analogy that states, “If you give a man a fish, he eats for a day. If you teach a man to fish, he will eat forever.”</a:t>
            </a:r>
          </a:p>
        </p:txBody>
      </p:sp>
    </p:spTree>
    <p:extLst>
      <p:ext uri="{BB962C8B-B14F-4D97-AF65-F5344CB8AC3E}">
        <p14:creationId xmlns:p14="http://schemas.microsoft.com/office/powerpoint/2010/main" val="3638071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VISION: Education &amp; Awareness</a:t>
            </a:r>
            <a:endParaRPr lang="en-US" dirty="0"/>
          </a:p>
        </p:txBody>
      </p:sp>
      <p:sp>
        <p:nvSpPr>
          <p:cNvPr id="3" name="Content Placeholder 2"/>
          <p:cNvSpPr>
            <a:spLocks noGrp="1"/>
          </p:cNvSpPr>
          <p:nvPr>
            <p:ph idx="1"/>
          </p:nvPr>
        </p:nvSpPr>
        <p:spPr/>
        <p:txBody>
          <a:bodyPr/>
          <a:lstStyle/>
          <a:p>
            <a:pPr lvl="1"/>
            <a:r>
              <a:rPr lang="en-US" dirty="0"/>
              <a:t>Hold semi-annual meetings with government leaders in Rwanda, Uganda, and Kenya and establish collaboration plans</a:t>
            </a:r>
          </a:p>
          <a:p>
            <a:pPr lvl="1"/>
            <a:r>
              <a:rPr lang="en-US" dirty="0"/>
              <a:t>Develop training showing that FGM is not necessary for a happy life</a:t>
            </a:r>
          </a:p>
          <a:p>
            <a:pPr lvl="1"/>
            <a:r>
              <a:rPr lang="en-US" dirty="0"/>
              <a:t>Present training to 1,000 people</a:t>
            </a:r>
          </a:p>
          <a:p>
            <a:endParaRPr lang="en-US" dirty="0"/>
          </a:p>
        </p:txBody>
      </p:sp>
    </p:spTree>
    <p:extLst>
      <p:ext uri="{BB962C8B-B14F-4D97-AF65-F5344CB8AC3E}">
        <p14:creationId xmlns:p14="http://schemas.microsoft.com/office/powerpoint/2010/main" val="248165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 Skills Training</a:t>
            </a:r>
            <a:endParaRPr lang="en-US" dirty="0"/>
          </a:p>
        </p:txBody>
      </p:sp>
      <p:sp>
        <p:nvSpPr>
          <p:cNvPr id="3" name="Content Placeholder 2"/>
          <p:cNvSpPr>
            <a:spLocks noGrp="1"/>
          </p:cNvSpPr>
          <p:nvPr>
            <p:ph idx="1"/>
          </p:nvPr>
        </p:nvSpPr>
        <p:spPr/>
        <p:txBody>
          <a:bodyPr/>
          <a:lstStyle/>
          <a:p>
            <a:pPr lvl="1"/>
            <a:r>
              <a:rPr lang="en-US" dirty="0"/>
              <a:t>Develop a garden for yield course and teach the children, teachers, and parents</a:t>
            </a:r>
          </a:p>
          <a:p>
            <a:pPr lvl="1"/>
            <a:r>
              <a:rPr lang="en-US" dirty="0"/>
              <a:t>Develop a training program in three strategic growth areas: sewing, high yield gardening, international markets. Present it to 6 different communities</a:t>
            </a:r>
          </a:p>
          <a:p>
            <a:pPr lvl="1"/>
            <a:r>
              <a:rPr lang="en-US" dirty="0"/>
              <a:t>Train 20 leaders who will sustain a training program that pays it forward.</a:t>
            </a:r>
          </a:p>
          <a:p>
            <a:endParaRPr lang="en-US" dirty="0"/>
          </a:p>
        </p:txBody>
      </p:sp>
    </p:spTree>
    <p:extLst>
      <p:ext uri="{BB962C8B-B14F-4D97-AF65-F5344CB8AC3E}">
        <p14:creationId xmlns:p14="http://schemas.microsoft.com/office/powerpoint/2010/main" val="2760297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0" y="1524000"/>
            <a:ext cx="7024744" cy="1143000"/>
          </a:xfrm>
        </p:spPr>
        <p:txBody>
          <a:bodyPr>
            <a:normAutofit fontScale="90000"/>
          </a:bodyPr>
          <a:lstStyle/>
          <a:p>
            <a:r>
              <a:rPr lang="en-US" dirty="0" smtClean="0"/>
              <a:t>OUR VISION: Micro-Businesses in Schools</a:t>
            </a:r>
            <a:endParaRPr lang="en-US" dirty="0"/>
          </a:p>
        </p:txBody>
      </p:sp>
      <p:sp>
        <p:nvSpPr>
          <p:cNvPr id="3" name="Content Placeholder 2"/>
          <p:cNvSpPr>
            <a:spLocks noGrp="1"/>
          </p:cNvSpPr>
          <p:nvPr>
            <p:ph idx="1"/>
          </p:nvPr>
        </p:nvSpPr>
        <p:spPr>
          <a:xfrm>
            <a:off x="1043492" y="2819988"/>
            <a:ext cx="6777317" cy="3508977"/>
          </a:xfrm>
        </p:spPr>
        <p:txBody>
          <a:bodyPr/>
          <a:lstStyle/>
          <a:p>
            <a:pPr lvl="1"/>
            <a:r>
              <a:rPr lang="en-US" dirty="0"/>
              <a:t>Purchase materials and build one chicken coop</a:t>
            </a:r>
          </a:p>
          <a:p>
            <a:pPr lvl="1"/>
            <a:r>
              <a:rPr lang="en-US" dirty="0"/>
              <a:t>Purchase 20 chickens and feed for 6 months</a:t>
            </a:r>
          </a:p>
          <a:p>
            <a:pPr lvl="1"/>
            <a:r>
              <a:rPr lang="en-US" dirty="0"/>
              <a:t>Purchase vegetable seeds and fertilizer and plant a garden</a:t>
            </a:r>
          </a:p>
          <a:p>
            <a:endParaRPr lang="en-US" dirty="0"/>
          </a:p>
        </p:txBody>
      </p:sp>
    </p:spTree>
    <p:extLst>
      <p:ext uri="{BB962C8B-B14F-4D97-AF65-F5344CB8AC3E}">
        <p14:creationId xmlns:p14="http://schemas.microsoft.com/office/powerpoint/2010/main" val="2811581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0" y="1519635"/>
            <a:ext cx="7024744" cy="1143000"/>
          </a:xfrm>
        </p:spPr>
        <p:txBody>
          <a:bodyPr>
            <a:normAutofit fontScale="90000"/>
          </a:bodyPr>
          <a:lstStyle/>
          <a:p>
            <a:r>
              <a:rPr lang="en-US" dirty="0" smtClean="0"/>
              <a:t>OUR VISION: Micro-Businesses in the Community</a:t>
            </a:r>
            <a:endParaRPr lang="en-US" dirty="0"/>
          </a:p>
        </p:txBody>
      </p:sp>
      <p:sp>
        <p:nvSpPr>
          <p:cNvPr id="3" name="Content Placeholder 2"/>
          <p:cNvSpPr>
            <a:spLocks noGrp="1"/>
          </p:cNvSpPr>
          <p:nvPr>
            <p:ph idx="1"/>
          </p:nvPr>
        </p:nvSpPr>
        <p:spPr>
          <a:xfrm>
            <a:off x="1043492" y="2815623"/>
            <a:ext cx="6777317" cy="3508977"/>
          </a:xfrm>
        </p:spPr>
        <p:txBody>
          <a:bodyPr/>
          <a:lstStyle/>
          <a:p>
            <a:pPr lvl="1"/>
            <a:r>
              <a:rPr lang="en-US" dirty="0"/>
              <a:t>Purchase one industrial size peanut grinder</a:t>
            </a:r>
          </a:p>
          <a:p>
            <a:pPr lvl="1"/>
            <a:r>
              <a:rPr lang="en-US" dirty="0"/>
              <a:t>Purchase 5 sewing machines and fabric for reusable sanitary pads. Make 500 kits.</a:t>
            </a:r>
          </a:p>
          <a:p>
            <a:pPr lvl="1"/>
            <a:r>
              <a:rPr lang="en-US" dirty="0"/>
              <a:t>Purchase Materials and build one chicken cook in one target community</a:t>
            </a:r>
          </a:p>
          <a:p>
            <a:pPr lvl="1"/>
            <a:r>
              <a:rPr lang="en-US" dirty="0"/>
              <a:t>Purchase 20 chickens and feed for 6 months</a:t>
            </a:r>
          </a:p>
          <a:p>
            <a:pPr lvl="1"/>
            <a:r>
              <a:rPr lang="en-US" dirty="0"/>
              <a:t>Develop an international marketing plan</a:t>
            </a:r>
          </a:p>
          <a:p>
            <a:pPr lvl="1"/>
            <a:r>
              <a:rPr lang="en-US" dirty="0"/>
              <a:t>Expand WINSS website to include marketing </a:t>
            </a:r>
            <a:r>
              <a:rPr lang="en-US" dirty="0" smtClean="0"/>
              <a:t>plan</a:t>
            </a:r>
            <a:endParaRPr lang="en-US" dirty="0"/>
          </a:p>
        </p:txBody>
      </p:sp>
    </p:spTree>
    <p:extLst>
      <p:ext uri="{BB962C8B-B14F-4D97-AF65-F5344CB8AC3E}">
        <p14:creationId xmlns:p14="http://schemas.microsoft.com/office/powerpoint/2010/main" val="1013177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HELP?</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6967" r="26967"/>
          <a:stretch>
            <a:fillRect/>
          </a:stretch>
        </p:blipFill>
        <p:spPr/>
      </p:pic>
      <p:sp>
        <p:nvSpPr>
          <p:cNvPr id="4" name="Text Placeholder 3"/>
          <p:cNvSpPr>
            <a:spLocks noGrp="1"/>
          </p:cNvSpPr>
          <p:nvPr>
            <p:ph type="body" sz="half" idx="2"/>
          </p:nvPr>
        </p:nvSpPr>
        <p:spPr/>
        <p:txBody>
          <a:bodyPr>
            <a:normAutofit fontScale="92500"/>
          </a:bodyPr>
          <a:lstStyle/>
          <a:p>
            <a:r>
              <a:rPr lang="en-US" dirty="0"/>
              <a:t>Self-sufficiency for the future starts today. By helping to provide funds, volunteering or purchasing art work at our humanitarian Art Shows, you give opportunities for success to those who are stuck in the cycle of poverty</a:t>
            </a:r>
          </a:p>
        </p:txBody>
      </p:sp>
    </p:spTree>
    <p:extLst>
      <p:ext uri="{BB962C8B-B14F-4D97-AF65-F5344CB8AC3E}">
        <p14:creationId xmlns:p14="http://schemas.microsoft.com/office/powerpoint/2010/main" val="1354913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HELP WITH: Education &amp; Awareness</a:t>
            </a:r>
            <a:endParaRPr lang="en-US" dirty="0"/>
          </a:p>
        </p:txBody>
      </p:sp>
      <p:sp>
        <p:nvSpPr>
          <p:cNvPr id="3" name="Content Placeholder 2"/>
          <p:cNvSpPr>
            <a:spLocks noGrp="1"/>
          </p:cNvSpPr>
          <p:nvPr>
            <p:ph idx="1"/>
          </p:nvPr>
        </p:nvSpPr>
        <p:spPr/>
        <p:txBody>
          <a:bodyPr>
            <a:normAutofit lnSpcReduction="10000"/>
          </a:bodyPr>
          <a:lstStyle/>
          <a:p>
            <a:pPr marL="68580" indent="0">
              <a:buNone/>
            </a:pPr>
            <a:r>
              <a:rPr lang="en-US" dirty="0" smtClean="0"/>
              <a:t>We use the money from your donations and purchases to design </a:t>
            </a:r>
            <a:r>
              <a:rPr lang="en-US" dirty="0"/>
              <a:t>and </a:t>
            </a:r>
            <a:r>
              <a:rPr lang="en-US" dirty="0" smtClean="0"/>
              <a:t>deliver </a:t>
            </a:r>
            <a:r>
              <a:rPr lang="en-US" dirty="0"/>
              <a:t>specific information in the schools to teach boys and girls, male and female teachers, and parents that FGM is not necessary; that they can live happy lives without FGM. We train the teachers and parents so that they in turn can teach others in their communities: a grassroots approach. In 2019 and 2020 we will continue to reach the countries’ governments, as many of them also want to eradicate FGM.</a:t>
            </a:r>
          </a:p>
        </p:txBody>
      </p:sp>
    </p:spTree>
    <p:extLst>
      <p:ext uri="{BB962C8B-B14F-4D97-AF65-F5344CB8AC3E}">
        <p14:creationId xmlns:p14="http://schemas.microsoft.com/office/powerpoint/2010/main" val="3238903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HELP WITH: Skill Training</a:t>
            </a:r>
            <a:endParaRPr lang="en-US" dirty="0"/>
          </a:p>
        </p:txBody>
      </p:sp>
      <p:sp>
        <p:nvSpPr>
          <p:cNvPr id="3" name="Content Placeholder 2"/>
          <p:cNvSpPr>
            <a:spLocks noGrp="1"/>
          </p:cNvSpPr>
          <p:nvPr>
            <p:ph idx="1"/>
          </p:nvPr>
        </p:nvSpPr>
        <p:spPr/>
        <p:txBody>
          <a:bodyPr>
            <a:normAutofit/>
          </a:bodyPr>
          <a:lstStyle/>
          <a:p>
            <a:pPr marL="68580" indent="0">
              <a:buNone/>
            </a:pPr>
            <a:r>
              <a:rPr lang="en-US" dirty="0" smtClean="0"/>
              <a:t>WINSS </a:t>
            </a:r>
            <a:r>
              <a:rPr lang="en-US" dirty="0"/>
              <a:t>goal is to develop a group of leaders who will sustain a program that pays it forward. </a:t>
            </a:r>
            <a:r>
              <a:rPr lang="en-US" dirty="0" smtClean="0"/>
              <a:t>You can volunteer your time to teach </a:t>
            </a:r>
            <a:r>
              <a:rPr lang="en-US" dirty="0"/>
              <a:t>and provide skilled training in areas relevant to the people’s immediate physical and financial needs: hygiene and sanitation, food preparation, sewing, gardening, navigating the internet and computer skills, how to generate their own electricity, and other area-specific needs.</a:t>
            </a:r>
          </a:p>
        </p:txBody>
      </p:sp>
    </p:spTree>
    <p:extLst>
      <p:ext uri="{BB962C8B-B14F-4D97-AF65-F5344CB8AC3E}">
        <p14:creationId xmlns:p14="http://schemas.microsoft.com/office/powerpoint/2010/main" val="347212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0" y="1519635"/>
            <a:ext cx="7024744" cy="1143000"/>
          </a:xfrm>
        </p:spPr>
        <p:txBody>
          <a:bodyPr>
            <a:normAutofit fontScale="90000"/>
          </a:bodyPr>
          <a:lstStyle/>
          <a:p>
            <a:r>
              <a:rPr lang="en-US" dirty="0" smtClean="0"/>
              <a:t>HELP WITH: Micro-Businesses in Schools</a:t>
            </a:r>
            <a:endParaRPr lang="en-US" dirty="0"/>
          </a:p>
        </p:txBody>
      </p:sp>
      <p:sp>
        <p:nvSpPr>
          <p:cNvPr id="3" name="Content Placeholder 2"/>
          <p:cNvSpPr>
            <a:spLocks noGrp="1"/>
          </p:cNvSpPr>
          <p:nvPr>
            <p:ph idx="1"/>
          </p:nvPr>
        </p:nvSpPr>
        <p:spPr>
          <a:xfrm>
            <a:off x="1043492" y="2815623"/>
            <a:ext cx="6777317" cy="3508977"/>
          </a:xfrm>
        </p:spPr>
        <p:txBody>
          <a:bodyPr/>
          <a:lstStyle/>
          <a:p>
            <a:pPr marL="68580" indent="0">
              <a:buNone/>
            </a:pPr>
            <a:r>
              <a:rPr lang="en-US" dirty="0" smtClean="0"/>
              <a:t>Your </a:t>
            </a:r>
            <a:r>
              <a:rPr lang="en-US" dirty="0"/>
              <a:t>donation will be used to purchase chickens and materials to build a chicken coop to protect the chickens from wild dogs and other predators.</a:t>
            </a:r>
          </a:p>
        </p:txBody>
      </p:sp>
    </p:spTree>
    <p:extLst>
      <p:ext uri="{BB962C8B-B14F-4D97-AF65-F5344CB8AC3E}">
        <p14:creationId xmlns:p14="http://schemas.microsoft.com/office/powerpoint/2010/main" val="3516428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0" y="1519635"/>
            <a:ext cx="7024744" cy="1143000"/>
          </a:xfrm>
        </p:spPr>
        <p:txBody>
          <a:bodyPr>
            <a:normAutofit fontScale="90000"/>
          </a:bodyPr>
          <a:lstStyle/>
          <a:p>
            <a:r>
              <a:rPr lang="en-US" dirty="0" smtClean="0"/>
              <a:t>HELP WITH: Micro-Businesses in the Community</a:t>
            </a:r>
            <a:endParaRPr lang="en-US" dirty="0"/>
          </a:p>
        </p:txBody>
      </p:sp>
      <p:sp>
        <p:nvSpPr>
          <p:cNvPr id="3" name="Content Placeholder 2"/>
          <p:cNvSpPr>
            <a:spLocks noGrp="1"/>
          </p:cNvSpPr>
          <p:nvPr>
            <p:ph idx="1"/>
          </p:nvPr>
        </p:nvSpPr>
        <p:spPr>
          <a:xfrm>
            <a:off x="1043492" y="2815623"/>
            <a:ext cx="6777317" cy="3508977"/>
          </a:xfrm>
        </p:spPr>
        <p:txBody>
          <a:bodyPr>
            <a:normAutofit/>
          </a:bodyPr>
          <a:lstStyle/>
          <a:p>
            <a:pPr marL="68580" indent="0">
              <a:buNone/>
            </a:pPr>
            <a:r>
              <a:rPr lang="en-US" dirty="0" smtClean="0"/>
              <a:t>The </a:t>
            </a:r>
            <a:r>
              <a:rPr lang="en-US" dirty="0"/>
              <a:t>money WINSS is able to raise from donations and product sales will be used to purchase equipment and materials for a peanut grinder, 3 sewing machines, and a chicken coop with chickens. </a:t>
            </a:r>
          </a:p>
        </p:txBody>
      </p:sp>
    </p:spTree>
    <p:extLst>
      <p:ext uri="{BB962C8B-B14F-4D97-AF65-F5344CB8AC3E}">
        <p14:creationId xmlns:p14="http://schemas.microsoft.com/office/powerpoint/2010/main" val="2146218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WINSS?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0722" t="35837" r="19888" b="12036"/>
          <a:stretch/>
        </p:blipFill>
        <p:spPr>
          <a:xfrm>
            <a:off x="1043490" y="2438400"/>
            <a:ext cx="7024744" cy="3440691"/>
          </a:xfrm>
        </p:spPr>
      </p:pic>
    </p:spTree>
    <p:extLst>
      <p:ext uri="{BB962C8B-B14F-4D97-AF65-F5344CB8AC3E}">
        <p14:creationId xmlns:p14="http://schemas.microsoft.com/office/powerpoint/2010/main" val="1421155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STORY</a:t>
            </a:r>
            <a:endParaRPr lang="en-US" dirty="0"/>
          </a:p>
        </p:txBody>
      </p:sp>
      <p:sp>
        <p:nvSpPr>
          <p:cNvPr id="3" name="Content Placeholder 2"/>
          <p:cNvSpPr>
            <a:spLocks noGrp="1"/>
          </p:cNvSpPr>
          <p:nvPr>
            <p:ph idx="1"/>
          </p:nvPr>
        </p:nvSpPr>
        <p:spPr/>
        <p:txBody>
          <a:bodyPr/>
          <a:lstStyle/>
          <a:p>
            <a:pPr marL="68580" indent="0">
              <a:buNone/>
            </a:pPr>
            <a:r>
              <a:rPr lang="en-US" dirty="0"/>
              <a:t>You can make a video telling the children about your life: your childhood, your challenges, your dreams, your efforts, your schooling, your work, your successes &amp; disappointments. They know there is a bigger more prosperous world out there, and yet feel that they are forgotten, that they will never get to enjoy what we have. Let them know you care, and give them hope for a brighter future.</a:t>
            </a:r>
          </a:p>
        </p:txBody>
      </p:sp>
    </p:spTree>
    <p:extLst>
      <p:ext uri="{BB962C8B-B14F-4D97-AF65-F5344CB8AC3E}">
        <p14:creationId xmlns:p14="http://schemas.microsoft.com/office/powerpoint/2010/main" val="2559144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WHO DOES WINSS HELP?</a:t>
            </a:r>
            <a:endParaRPr lang="en-US" sz="24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182" r="12182"/>
          <a:stretch>
            <a:fillRect/>
          </a:stretch>
        </p:blipFill>
        <p:spPr/>
      </p:pic>
      <p:sp>
        <p:nvSpPr>
          <p:cNvPr id="4" name="Text Placeholder 3"/>
          <p:cNvSpPr>
            <a:spLocks noGrp="1"/>
          </p:cNvSpPr>
          <p:nvPr>
            <p:ph type="body" sz="half" idx="2"/>
          </p:nvPr>
        </p:nvSpPr>
        <p:spPr/>
        <p:txBody>
          <a:bodyPr>
            <a:normAutofit/>
          </a:bodyPr>
          <a:lstStyle/>
          <a:p>
            <a:r>
              <a:rPr lang="en-US" sz="1800" dirty="0" smtClean="0"/>
              <a:t>Rwanda, Uganda, South Sudanese Refugees, Women &amp; Children, Aborigines</a:t>
            </a:r>
            <a:endParaRPr lang="en-US" sz="1800" dirty="0"/>
          </a:p>
        </p:txBody>
      </p:sp>
    </p:spTree>
    <p:extLst>
      <p:ext uri="{BB962C8B-B14F-4D97-AF65-F5344CB8AC3E}">
        <p14:creationId xmlns:p14="http://schemas.microsoft.com/office/powerpoint/2010/main" val="2356376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WINSS DO?</a:t>
            </a:r>
            <a:endParaRPr lang="en-US" dirty="0"/>
          </a:p>
        </p:txBody>
      </p:sp>
      <p:pic>
        <p:nvPicPr>
          <p:cNvPr id="5" name="Picture Placeholder 4"/>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7232" t="146" r="31346" b="-146"/>
          <a:stretch/>
        </p:blipFill>
        <p:spPr/>
      </p:pic>
      <p:sp>
        <p:nvSpPr>
          <p:cNvPr id="4" name="Text Placeholder 3"/>
          <p:cNvSpPr>
            <a:spLocks noGrp="1"/>
          </p:cNvSpPr>
          <p:nvPr>
            <p:ph type="body" sz="half" idx="2"/>
          </p:nvPr>
        </p:nvSpPr>
        <p:spPr/>
        <p:txBody>
          <a:bodyPr>
            <a:normAutofit fontScale="85000" lnSpcReduction="20000"/>
          </a:bodyPr>
          <a:lstStyle/>
          <a:p>
            <a:r>
              <a:rPr lang="en-US" dirty="0"/>
              <a:t>The mission of WINSS is to empower vulnerable populations in East Africa through interconnected projects that promote self-sufficiency in three ways: education and awareness, skills training opportunities, and micro-business development for schools and for communities.</a:t>
            </a:r>
          </a:p>
          <a:p>
            <a:endParaRPr lang="en-US" dirty="0"/>
          </a:p>
        </p:txBody>
      </p:sp>
    </p:spTree>
    <p:extLst>
      <p:ext uri="{BB962C8B-B14F-4D97-AF65-F5344CB8AC3E}">
        <p14:creationId xmlns:p14="http://schemas.microsoft.com/office/powerpoint/2010/main" val="3137287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INTERCONNECTED 4-FOLD MISSION</a:t>
            </a:r>
            <a:endParaRPr lang="en-US" dirty="0"/>
          </a:p>
        </p:txBody>
      </p:sp>
      <p:pic>
        <p:nvPicPr>
          <p:cNvPr id="4" name="Content Placeholder 3"/>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r="7609"/>
          <a:stretch/>
        </p:blipFill>
        <p:spPr>
          <a:xfrm>
            <a:off x="1042988" y="2514600"/>
            <a:ext cx="3652444" cy="2895600"/>
          </a:xfrm>
        </p:spPr>
      </p:pic>
      <p:sp>
        <p:nvSpPr>
          <p:cNvPr id="5" name="Content Placeholder 4"/>
          <p:cNvSpPr>
            <a:spLocks noGrp="1"/>
          </p:cNvSpPr>
          <p:nvPr>
            <p:ph sz="quarter" idx="14"/>
          </p:nvPr>
        </p:nvSpPr>
        <p:spPr/>
        <p:txBody>
          <a:bodyPr>
            <a:normAutofit fontScale="85000" lnSpcReduction="20000"/>
          </a:bodyPr>
          <a:lstStyle/>
          <a:p>
            <a:r>
              <a:rPr lang="en-US" sz="1400" dirty="0"/>
              <a:t>Education</a:t>
            </a:r>
          </a:p>
          <a:p>
            <a:pPr lvl="1"/>
            <a:r>
              <a:rPr lang="en-US" sz="1400" dirty="0"/>
              <a:t>Community involvement</a:t>
            </a:r>
          </a:p>
          <a:p>
            <a:pPr lvl="1"/>
            <a:r>
              <a:rPr lang="en-US" sz="1400" dirty="0"/>
              <a:t>Government support</a:t>
            </a:r>
          </a:p>
          <a:p>
            <a:pPr lvl="1"/>
            <a:r>
              <a:rPr lang="en-US" sz="1400" dirty="0"/>
              <a:t>Cultural Change – grass roots</a:t>
            </a:r>
          </a:p>
          <a:p>
            <a:pPr lvl="1"/>
            <a:r>
              <a:rPr lang="en-US" sz="1400" dirty="0"/>
              <a:t>Education and training</a:t>
            </a:r>
          </a:p>
          <a:p>
            <a:pPr lvl="1"/>
            <a:r>
              <a:rPr lang="en-US" sz="1400" dirty="0"/>
              <a:t>Reusable sanitary pads</a:t>
            </a:r>
          </a:p>
          <a:p>
            <a:r>
              <a:rPr lang="en-US" sz="1400" dirty="0"/>
              <a:t>Skills Training</a:t>
            </a:r>
          </a:p>
          <a:p>
            <a:pPr lvl="1"/>
            <a:r>
              <a:rPr lang="en-US" sz="1400" dirty="0"/>
              <a:t>Overcome mental issues from genocide</a:t>
            </a:r>
          </a:p>
          <a:p>
            <a:pPr lvl="1"/>
            <a:r>
              <a:rPr lang="en-US" sz="1400" dirty="0"/>
              <a:t>Support micro-businesses</a:t>
            </a:r>
          </a:p>
          <a:p>
            <a:pPr lvl="1"/>
            <a:r>
              <a:rPr lang="en-US" sz="1400" dirty="0"/>
              <a:t>Build community support</a:t>
            </a:r>
          </a:p>
          <a:p>
            <a:pPr lvl="1"/>
            <a:r>
              <a:rPr lang="en-US" sz="1400" dirty="0"/>
              <a:t>Effectively use local resources</a:t>
            </a:r>
          </a:p>
          <a:p>
            <a:r>
              <a:rPr lang="en-US" sz="1400" dirty="0"/>
              <a:t>Micro-business</a:t>
            </a:r>
          </a:p>
          <a:p>
            <a:pPr lvl="1"/>
            <a:r>
              <a:rPr lang="en-US" sz="1400" dirty="0"/>
              <a:t>School run businesses to cover school fees and feed students</a:t>
            </a:r>
          </a:p>
          <a:p>
            <a:pPr lvl="1"/>
            <a:r>
              <a:rPr lang="en-US" sz="1400" dirty="0"/>
              <a:t>Life skills education</a:t>
            </a:r>
          </a:p>
          <a:p>
            <a:pPr lvl="1"/>
            <a:r>
              <a:rPr lang="en-US" sz="1400" dirty="0"/>
              <a:t>Trades experience</a:t>
            </a:r>
          </a:p>
          <a:p>
            <a:pPr lvl="1"/>
            <a:r>
              <a:rPr lang="en-US" sz="1400" dirty="0"/>
              <a:t>Expand their world</a:t>
            </a:r>
          </a:p>
          <a:p>
            <a:pPr lvl="1"/>
            <a:r>
              <a:rPr lang="en-US" sz="1400" dirty="0"/>
              <a:t>Domestic markets</a:t>
            </a:r>
          </a:p>
          <a:p>
            <a:pPr lvl="1"/>
            <a:r>
              <a:rPr lang="en-US" sz="1400" dirty="0"/>
              <a:t>International Markets</a:t>
            </a:r>
          </a:p>
          <a:p>
            <a:endParaRPr lang="en-US" dirty="0"/>
          </a:p>
        </p:txBody>
      </p:sp>
    </p:spTree>
    <p:extLst>
      <p:ext uri="{BB962C8B-B14F-4D97-AF65-F5344CB8AC3E}">
        <p14:creationId xmlns:p14="http://schemas.microsoft.com/office/powerpoint/2010/main" val="1664460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6065" y="1524000"/>
            <a:ext cx="7024744" cy="609600"/>
          </a:xfrm>
        </p:spPr>
        <p:txBody>
          <a:bodyPr>
            <a:normAutofit/>
          </a:bodyPr>
          <a:lstStyle/>
          <a:p>
            <a:pPr algn="r"/>
            <a:r>
              <a:rPr lang="en-US" sz="2400" dirty="0" smtClean="0"/>
              <a:t>Education &amp; Awareness</a:t>
            </a:r>
            <a:endParaRPr lang="en-US" sz="2400" dirty="0"/>
          </a:p>
        </p:txBody>
      </p:sp>
      <p:sp>
        <p:nvSpPr>
          <p:cNvPr id="6" name="Content Placeholder 5"/>
          <p:cNvSpPr>
            <a:spLocks noGrp="1"/>
          </p:cNvSpPr>
          <p:nvPr>
            <p:ph idx="1"/>
          </p:nvPr>
        </p:nvSpPr>
        <p:spPr>
          <a:xfrm>
            <a:off x="1043492" y="2286588"/>
            <a:ext cx="6777317" cy="3924748"/>
          </a:xfrm>
        </p:spPr>
        <p:txBody>
          <a:bodyPr>
            <a:noAutofit/>
          </a:bodyPr>
          <a:lstStyle/>
          <a:p>
            <a:pPr marL="68580" indent="0">
              <a:buNone/>
            </a:pPr>
            <a:r>
              <a:rPr lang="en-US" sz="1350" b="1" dirty="0"/>
              <a:t>By teaching boys and girls from a very young age, we are able to begin breaking the vicious cycle of poverty and poor educational opportunities for girls. Women are able to heal from the physical and mental health traumas of the FGM procedures. Healthy mothers can rear healthy and hopeful children.</a:t>
            </a:r>
          </a:p>
          <a:p>
            <a:pPr marL="68580" indent="0">
              <a:buNone/>
            </a:pPr>
            <a:endParaRPr lang="en-US" sz="900" dirty="0" smtClean="0"/>
          </a:p>
          <a:p>
            <a:pPr marL="68580" indent="0">
              <a:buNone/>
            </a:pPr>
            <a:r>
              <a:rPr lang="en-US" sz="1350" dirty="0" smtClean="0"/>
              <a:t>Female </a:t>
            </a:r>
            <a:r>
              <a:rPr lang="en-US" sz="1350" dirty="0"/>
              <a:t>genital mutilation is a widespread practice in many places in the world, especially in East Africa. The oppression cycle to women starts when the girls begin their menstrual cycles. These girls have few to no resources to take care of their feminine hygiene, so it is embarrassing for them to leave home;  girls stay home from school, which means that they are continuously missing 25% of their school attendance. They fall behind in their education, putting them at a disadvantage to their male peers and in a very vulnerable position financially. Their self-sufficiency is compromised, which combined with cultural biases forces the girls and their families to see marriage as the only hope for their daughters’ futures. Unfortunately, males are taught that a “good” wife needs to have been circumcised, so the girls and their families perpetuate the vicious cycle. Unfortunately, there is a large percentage of men who leave their wives and children after they see they cannot support them, or just because they want to avoid the responsibility. Thus women are left with little to no education, no means of self-sufficiency, and holding the responsibility to provide for themselves and their children. And the cycle continues</a:t>
            </a:r>
            <a:r>
              <a:rPr lang="en-US" sz="1350" dirty="0" smtClean="0"/>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945"/>
            <a:ext cx="2100396" cy="1538455"/>
          </a:xfrm>
          <a:prstGeom prst="rect">
            <a:avLst/>
          </a:prstGeom>
        </p:spPr>
      </p:pic>
    </p:spTree>
    <p:extLst>
      <p:ext uri="{BB962C8B-B14F-4D97-AF65-F5344CB8AC3E}">
        <p14:creationId xmlns:p14="http://schemas.microsoft.com/office/powerpoint/2010/main" val="4165927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6065" y="1524000"/>
            <a:ext cx="7024744" cy="609600"/>
          </a:xfrm>
        </p:spPr>
        <p:txBody>
          <a:bodyPr>
            <a:normAutofit/>
          </a:bodyPr>
          <a:lstStyle/>
          <a:p>
            <a:pPr algn="r"/>
            <a:r>
              <a:rPr lang="en-US" sz="2400" dirty="0" smtClean="0"/>
              <a:t>Skills Training</a:t>
            </a:r>
            <a:endParaRPr lang="en-US" sz="2400" dirty="0"/>
          </a:p>
        </p:txBody>
      </p:sp>
      <p:sp>
        <p:nvSpPr>
          <p:cNvPr id="6" name="Content Placeholder 5"/>
          <p:cNvSpPr>
            <a:spLocks noGrp="1"/>
          </p:cNvSpPr>
          <p:nvPr>
            <p:ph idx="1"/>
          </p:nvPr>
        </p:nvSpPr>
        <p:spPr>
          <a:xfrm>
            <a:off x="1043492" y="2286588"/>
            <a:ext cx="6777317" cy="3924748"/>
          </a:xfrm>
        </p:spPr>
        <p:txBody>
          <a:bodyPr>
            <a:noAutofit/>
          </a:bodyPr>
          <a:lstStyle/>
          <a:p>
            <a:pPr marL="68580" indent="0">
              <a:buNone/>
            </a:pPr>
            <a:r>
              <a:rPr lang="en-US" sz="1400" b="1" dirty="0"/>
              <a:t>We empower men and women to learn life skills that will improve their quality of life. We teach them to “learn how to learn,” or become self-learners, outside a of the classroom setting.</a:t>
            </a:r>
          </a:p>
          <a:p>
            <a:pPr marL="68580" indent="0">
              <a:buNone/>
            </a:pPr>
            <a:endParaRPr lang="en-US" sz="900" dirty="0" smtClean="0"/>
          </a:p>
          <a:p>
            <a:pPr marL="68580" indent="0">
              <a:buNone/>
            </a:pPr>
            <a:r>
              <a:rPr lang="en-US" sz="1400" dirty="0"/>
              <a:t>Rwanda is still working to recover from the massive 1994 genocide. Sudanese refugees are struggling to be allowed to work and be self-reliant. The WINSS mission is to provide tools to school-age children, teachers, parents and the community at large to develop self-sufficiency opportunities to support themselves and their families</a:t>
            </a:r>
            <a:r>
              <a:rPr lang="en-US" sz="1400" dirty="0" smtClean="0"/>
              <a:t>.</a:t>
            </a:r>
            <a:endParaRPr lang="en-US"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945"/>
            <a:ext cx="2100395" cy="1538455"/>
          </a:xfrm>
          <a:prstGeom prst="rect">
            <a:avLst/>
          </a:prstGeom>
        </p:spPr>
      </p:pic>
    </p:spTree>
    <p:extLst>
      <p:ext uri="{BB962C8B-B14F-4D97-AF65-F5344CB8AC3E}">
        <p14:creationId xmlns:p14="http://schemas.microsoft.com/office/powerpoint/2010/main" val="3409490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6065" y="1524000"/>
            <a:ext cx="7024744" cy="609600"/>
          </a:xfrm>
        </p:spPr>
        <p:txBody>
          <a:bodyPr>
            <a:normAutofit/>
          </a:bodyPr>
          <a:lstStyle/>
          <a:p>
            <a:pPr algn="r"/>
            <a:r>
              <a:rPr lang="en-US" sz="2400" dirty="0" smtClean="0"/>
              <a:t>Micro-Business in Schools</a:t>
            </a:r>
            <a:endParaRPr lang="en-US" sz="2400" dirty="0"/>
          </a:p>
        </p:txBody>
      </p:sp>
      <p:sp>
        <p:nvSpPr>
          <p:cNvPr id="6" name="Content Placeholder 5"/>
          <p:cNvSpPr>
            <a:spLocks noGrp="1"/>
          </p:cNvSpPr>
          <p:nvPr>
            <p:ph idx="1"/>
          </p:nvPr>
        </p:nvSpPr>
        <p:spPr>
          <a:xfrm>
            <a:off x="1043492" y="2286588"/>
            <a:ext cx="6777317" cy="3924748"/>
          </a:xfrm>
        </p:spPr>
        <p:txBody>
          <a:bodyPr>
            <a:noAutofit/>
          </a:bodyPr>
          <a:lstStyle/>
          <a:p>
            <a:pPr marL="68580" indent="0">
              <a:buNone/>
            </a:pPr>
            <a:r>
              <a:rPr lang="en-US" sz="1400" b="1" dirty="0"/>
              <a:t>Caring for the chickens helps teach the children basic skills to prepare them to care for their own families. </a:t>
            </a:r>
            <a:r>
              <a:rPr lang="en-US" sz="1400" b="1" dirty="0" smtClean="0"/>
              <a:t>The </a:t>
            </a:r>
            <a:r>
              <a:rPr lang="en-US" sz="1400" b="1" dirty="0"/>
              <a:t>eggs will provide food for the school children, and excess eggs can be sold so that the schools can use the funds to lower school fees.</a:t>
            </a:r>
          </a:p>
          <a:p>
            <a:pPr marL="68580" indent="0" algn="r">
              <a:buNone/>
            </a:pPr>
            <a:endParaRPr lang="en-US" sz="900" dirty="0" smtClean="0"/>
          </a:p>
          <a:p>
            <a:pPr marL="68580" indent="0">
              <a:buNone/>
            </a:pPr>
            <a:r>
              <a:rPr lang="en-US" sz="1400" dirty="0" smtClean="0"/>
              <a:t>There </a:t>
            </a:r>
            <a:r>
              <a:rPr lang="en-US" sz="1400" dirty="0"/>
              <a:t>are no public schools in Rwanda, Uganda or Kenya, so the schools have to be self-financed. The average tuition is $20USD/month, yet most adults only earn as much as $2/day making it financially impossible to educate all of their children. Usually the oldest child receives an education with preference given to the male children</a:t>
            </a:r>
            <a:r>
              <a:rPr lang="en-US" sz="1400" dirty="0" smtClean="0"/>
              <a:t>.</a:t>
            </a:r>
            <a:endParaRPr lang="en-US" sz="1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945"/>
            <a:ext cx="2100395" cy="1538455"/>
          </a:xfrm>
          <a:prstGeom prst="rect">
            <a:avLst/>
          </a:prstGeom>
        </p:spPr>
      </p:pic>
    </p:spTree>
    <p:extLst>
      <p:ext uri="{BB962C8B-B14F-4D97-AF65-F5344CB8AC3E}">
        <p14:creationId xmlns:p14="http://schemas.microsoft.com/office/powerpoint/2010/main" val="1642825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6065" y="1524000"/>
            <a:ext cx="7024744" cy="609600"/>
          </a:xfrm>
        </p:spPr>
        <p:txBody>
          <a:bodyPr>
            <a:normAutofit/>
          </a:bodyPr>
          <a:lstStyle/>
          <a:p>
            <a:pPr algn="r"/>
            <a:r>
              <a:rPr lang="en-US" sz="2400" dirty="0" smtClean="0"/>
              <a:t>Micro-Business in the Community</a:t>
            </a:r>
            <a:endParaRPr lang="en-US" sz="2400" dirty="0"/>
          </a:p>
        </p:txBody>
      </p:sp>
      <p:sp>
        <p:nvSpPr>
          <p:cNvPr id="6" name="Content Placeholder 5"/>
          <p:cNvSpPr>
            <a:spLocks noGrp="1"/>
          </p:cNvSpPr>
          <p:nvPr>
            <p:ph idx="1"/>
          </p:nvPr>
        </p:nvSpPr>
        <p:spPr>
          <a:xfrm>
            <a:off x="1043492" y="2286588"/>
            <a:ext cx="6777317" cy="3924748"/>
          </a:xfrm>
        </p:spPr>
        <p:txBody>
          <a:bodyPr>
            <a:noAutofit/>
          </a:bodyPr>
          <a:lstStyle/>
          <a:p>
            <a:pPr marL="68580" indent="0">
              <a:buNone/>
            </a:pPr>
            <a:r>
              <a:rPr lang="en-US" sz="1400" b="1" dirty="0" smtClean="0"/>
              <a:t>People </a:t>
            </a:r>
            <a:r>
              <a:rPr lang="en-US" sz="1400" b="1" dirty="0"/>
              <a:t>receive employment relevant to their community, and they are able to practice the skills they learn during their skills training. People will be accountable for their own investment and success as they will be required to pay back a small percentage of the initial investment from the WINSS Foundation. Most importantly, people will have a renewed sense of hope, encouragement, and opportunity to see their business ideas take shape. As they teach the upcoming generations they will break the cycle of hopelessness and extreme poverty. </a:t>
            </a:r>
          </a:p>
          <a:p>
            <a:pPr marL="68580" indent="0" algn="r">
              <a:buNone/>
            </a:pPr>
            <a:endParaRPr lang="en-US" sz="900" dirty="0" smtClean="0"/>
          </a:p>
          <a:p>
            <a:pPr marL="68580" indent="0">
              <a:buNone/>
            </a:pPr>
            <a:r>
              <a:rPr lang="en-US" sz="1400" dirty="0" smtClean="0"/>
              <a:t>The focus for the micro-businesses project area is to provide resources to East African start-ups so that they can begin a small business venture that on their own they can’t afford. The idea is to provide the resources, not the money, to ensure the funds are indeed invested in the business.</a:t>
            </a:r>
            <a:endParaRPr lang="en-US"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945"/>
            <a:ext cx="2100395" cy="1538455"/>
          </a:xfrm>
          <a:prstGeom prst="rect">
            <a:avLst/>
          </a:prstGeom>
        </p:spPr>
      </p:pic>
    </p:spTree>
    <p:extLst>
      <p:ext uri="{BB962C8B-B14F-4D97-AF65-F5344CB8AC3E}">
        <p14:creationId xmlns:p14="http://schemas.microsoft.com/office/powerpoint/2010/main" val="6267834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WINSS">
      <a:dk1>
        <a:srgbClr val="000000"/>
      </a:dk1>
      <a:lt1>
        <a:sysClr val="window" lastClr="FFFFFF"/>
      </a:lt1>
      <a:dk2>
        <a:srgbClr val="000000"/>
      </a:dk2>
      <a:lt2>
        <a:srgbClr val="FFFFFF"/>
      </a:lt2>
      <a:accent1>
        <a:srgbClr val="000000"/>
      </a:accent1>
      <a:accent2>
        <a:srgbClr val="91D4D4"/>
      </a:accent2>
      <a:accent3>
        <a:srgbClr val="91D4D4"/>
      </a:accent3>
      <a:accent4>
        <a:srgbClr val="91D4D4"/>
      </a:accent4>
      <a:accent5>
        <a:srgbClr val="91D4D4"/>
      </a:accent5>
      <a:accent6>
        <a:srgbClr val="91D4D4"/>
      </a:accent6>
      <a:hlink>
        <a:srgbClr val="E86959"/>
      </a:hlink>
      <a:folHlink>
        <a:srgbClr val="FFA94A"/>
      </a:folHlink>
    </a:clrScheme>
    <a:fontScheme name="Custom 1">
      <a:majorFont>
        <a:latin typeface="FjallaOne"/>
        <a:ea typeface=""/>
        <a:cs typeface=""/>
      </a:majorFont>
      <a:minorFont>
        <a:latin typeface="Chaparral Pro"/>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TotalTime>
  <Words>1445</Words>
  <Application>Microsoft Office PowerPoint</Application>
  <PresentationFormat>On-screen Show (4:3)</PresentationFormat>
  <Paragraphs>82</Paragraphs>
  <Slides>20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Chaparral Pro</vt:lpstr>
      <vt:lpstr>FjallaOne</vt:lpstr>
      <vt:lpstr>Wingdings 2</vt:lpstr>
      <vt:lpstr>Austin</vt:lpstr>
      <vt:lpstr>WINSS</vt:lpstr>
      <vt:lpstr>Who is WINSS?</vt:lpstr>
      <vt:lpstr>WHO DOES WINSS HELP?</vt:lpstr>
      <vt:lpstr>WHAT DOES WINSS DO?</vt:lpstr>
      <vt:lpstr>INTERCONNECTED 4-FOLD MISSION</vt:lpstr>
      <vt:lpstr>Education &amp; Awareness</vt:lpstr>
      <vt:lpstr>Skills Training</vt:lpstr>
      <vt:lpstr>Micro-Business in Schools</vt:lpstr>
      <vt:lpstr>Micro-Business in the Community</vt:lpstr>
      <vt:lpstr>HOW WILL WINSS DO IT?</vt:lpstr>
      <vt:lpstr>OUR VISION: Education &amp; Awareness</vt:lpstr>
      <vt:lpstr>OUR VISION: Skills Training</vt:lpstr>
      <vt:lpstr>OUR VISION: Micro-Businesses in Schools</vt:lpstr>
      <vt:lpstr>OUR VISION: Micro-Businesses in the Community</vt:lpstr>
      <vt:lpstr>HOW CAN YOU HELP?</vt:lpstr>
      <vt:lpstr>HELP WITH: Education &amp; Awareness</vt:lpstr>
      <vt:lpstr>HELP WITH: Skill Training</vt:lpstr>
      <vt:lpstr>HELP WITH: Micro-Businesses in Schools</vt:lpstr>
      <vt:lpstr>HELP WITH: Micro-Businesses in the Community</vt:lpstr>
      <vt:lpstr>YOUR STORY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Mikayla Jeppesen</dc:creator>
  <cp:lastModifiedBy>miky kay</cp:lastModifiedBy>
  <cp:revision>38</cp:revision>
  <dcterms:created xsi:type="dcterms:W3CDTF">2020-02-10T17:33:32Z</dcterms:created>
  <dcterms:modified xsi:type="dcterms:W3CDTF">2020-02-25T05:34:16Z</dcterms:modified>
</cp:coreProperties>
</file>